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61" r:id="rId3"/>
    <p:sldId id="259" r:id="rId4"/>
    <p:sldId id="262" r:id="rId5"/>
    <p:sldId id="288" r:id="rId6"/>
    <p:sldId id="300" r:id="rId7"/>
    <p:sldId id="258" r:id="rId8"/>
    <p:sldId id="276" r:id="rId9"/>
    <p:sldId id="277" r:id="rId10"/>
    <p:sldId id="278" r:id="rId11"/>
    <p:sldId id="280" r:id="rId12"/>
    <p:sldId id="263" r:id="rId13"/>
    <p:sldId id="297" r:id="rId14"/>
    <p:sldId id="294" r:id="rId15"/>
    <p:sldId id="296" r:id="rId16"/>
    <p:sldId id="295" r:id="rId17"/>
    <p:sldId id="299" r:id="rId18"/>
    <p:sldId id="279" r:id="rId19"/>
    <p:sldId id="289" r:id="rId20"/>
    <p:sldId id="290" r:id="rId21"/>
    <p:sldId id="291" r:id="rId22"/>
    <p:sldId id="281" r:id="rId23"/>
    <p:sldId id="282" r:id="rId24"/>
    <p:sldId id="292" r:id="rId25"/>
    <p:sldId id="283" r:id="rId26"/>
    <p:sldId id="287" r:id="rId27"/>
    <p:sldId id="293" r:id="rId28"/>
    <p:sldId id="285" r:id="rId29"/>
    <p:sldId id="265" r:id="rId30"/>
    <p:sldId id="286" r:id="rId31"/>
    <p:sldId id="301" r:id="rId32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AF08"/>
    <a:srgbClr val="FAAD24"/>
    <a:srgbClr val="CA1D3F"/>
    <a:srgbClr val="00CEB5"/>
    <a:srgbClr val="E1B600"/>
    <a:srgbClr val="1CCB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88" autoAdjust="0"/>
    <p:restoredTop sz="50000" autoAdjust="0"/>
  </p:normalViewPr>
  <p:slideViewPr>
    <p:cSldViewPr snapToGrid="0" snapToObjects="1">
      <p:cViewPr varScale="1">
        <p:scale>
          <a:sx n="39" d="100"/>
          <a:sy n="39" d="100"/>
        </p:scale>
        <p:origin x="920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1957F-E221-F643-9E5E-3CE46714F30A}" type="datetimeFigureOut">
              <a:rPr lang="es-ES" smtClean="0"/>
              <a:t>23/8/16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81881-806B-5F4C-9B9F-05D88AF0D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50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81881-806B-5F4C-9B9F-05D88AF0DD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56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81881-806B-5F4C-9B9F-05D88AF0DD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46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81881-806B-5F4C-9B9F-05D88AF0DD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77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81881-806B-5F4C-9B9F-05D88AF0DD0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33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 smtClean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81881-806B-5F4C-9B9F-05D88AF0DD0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9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4F2B-3865-B946-9C4B-F2F2C54BF1AE}" type="datetimeFigureOut">
              <a:rPr lang="es-ES" smtClean="0"/>
              <a:t>23/8/16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54B2-1E9C-7F43-BCCC-E5F656C1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14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4F2B-3865-B946-9C4B-F2F2C54BF1AE}" type="datetimeFigureOut">
              <a:rPr lang="es-ES" smtClean="0"/>
              <a:t>23/8/16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54B2-1E9C-7F43-BCCC-E5F656C1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8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4F2B-3865-B946-9C4B-F2F2C54BF1AE}" type="datetimeFigureOut">
              <a:rPr lang="es-ES" smtClean="0"/>
              <a:t>23/8/16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54B2-1E9C-7F43-BCCC-E5F656C1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39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4F2B-3865-B946-9C4B-F2F2C54BF1AE}" type="datetimeFigureOut">
              <a:rPr lang="es-ES" smtClean="0"/>
              <a:t>23/8/16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54B2-1E9C-7F43-BCCC-E5F656C1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6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4F2B-3865-B946-9C4B-F2F2C54BF1AE}" type="datetimeFigureOut">
              <a:rPr lang="es-ES" smtClean="0"/>
              <a:t>23/8/16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54B2-1E9C-7F43-BCCC-E5F656C1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0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4F2B-3865-B946-9C4B-F2F2C54BF1AE}" type="datetimeFigureOut">
              <a:rPr lang="es-ES" smtClean="0"/>
              <a:t>23/8/16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54B2-1E9C-7F43-BCCC-E5F656C1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2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4F2B-3865-B946-9C4B-F2F2C54BF1AE}" type="datetimeFigureOut">
              <a:rPr lang="es-ES" smtClean="0"/>
              <a:t>23/8/16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54B2-1E9C-7F43-BCCC-E5F656C1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86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4F2B-3865-B946-9C4B-F2F2C54BF1AE}" type="datetimeFigureOut">
              <a:rPr lang="es-ES" smtClean="0"/>
              <a:t>23/8/16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54B2-1E9C-7F43-BCCC-E5F656C1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43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4F2B-3865-B946-9C4B-F2F2C54BF1AE}" type="datetimeFigureOut">
              <a:rPr lang="es-ES" smtClean="0"/>
              <a:t>23/8/16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54B2-1E9C-7F43-BCCC-E5F656C1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80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4F2B-3865-B946-9C4B-F2F2C54BF1AE}" type="datetimeFigureOut">
              <a:rPr lang="es-ES" smtClean="0"/>
              <a:t>23/8/16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54B2-1E9C-7F43-BCCC-E5F656C1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9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4F2B-3865-B946-9C4B-F2F2C54BF1AE}" type="datetimeFigureOut">
              <a:rPr lang="es-ES" smtClean="0"/>
              <a:t>23/8/16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54B2-1E9C-7F43-BCCC-E5F656C1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5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A4F2B-3865-B946-9C4B-F2F2C54BF1AE}" type="datetimeFigureOut">
              <a:rPr lang="es-ES" smtClean="0"/>
              <a:t>23/8/16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554B2-1E9C-7F43-BCCC-E5F656C19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7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hyperlink" Target="https://cientopolis.lifia.info.unlp.edu.ar/galaxy-conqueror/" TargetMode="Externa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5120640"/>
            <a:ext cx="6400800" cy="518160"/>
          </a:xfrm>
        </p:spPr>
        <p:txBody>
          <a:bodyPr>
            <a:normAutofit fontScale="92500" lnSpcReduction="10000"/>
          </a:bodyPr>
          <a:lstStyle/>
          <a:p>
            <a:r>
              <a:rPr lang="es-ES_tradnl" dirty="0" smtClean="0"/>
              <a:t>Taller NOVA, 23 de Agosto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2748172" y="6065594"/>
            <a:ext cx="3808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dirty="0" smtClean="0"/>
              <a:t>Alejandro Fernandez</a:t>
            </a:r>
          </a:p>
          <a:p>
            <a:pPr algn="ctr"/>
            <a:r>
              <a:rPr lang="es-ES_tradnl" dirty="0" smtClean="0"/>
              <a:t>LIFIA – Facultad de Informática - UNLP </a:t>
            </a:r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45" y="1012641"/>
            <a:ext cx="7877711" cy="244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1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Crowdsourcing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s-ES_tradnl" i="1" dirty="0" smtClean="0"/>
              <a:t>"El </a:t>
            </a:r>
            <a:r>
              <a:rPr lang="es-ES_tradnl" i="1" dirty="0"/>
              <a:t>crowdsourcing es una actividad participativa online en la que un individuo, institución, organización sin ánimo de lucro o empresa propone a un grupo de individuos de conocimiento, heterogeneidad y número variable, la realización voluntaria de una tarea a través de una convocatorio abierta flexible. La realización de esta tarea, de complejidad y modularidad variable, y en la que la multitud debe participar aportando su trabajo, dinero, conocimiento y/o experiencia, siempre implica un beneficio </a:t>
            </a:r>
            <a:r>
              <a:rPr lang="es-ES_tradnl" i="1" dirty="0" err="1"/>
              <a:t>mútuo</a:t>
            </a:r>
            <a:r>
              <a:rPr lang="es-ES_tradnl" i="1" dirty="0"/>
              <a:t>. </a:t>
            </a:r>
            <a:r>
              <a:rPr lang="es-ES_tradnl" i="1" dirty="0">
                <a:solidFill>
                  <a:srgbClr val="FF0000"/>
                </a:solidFill>
              </a:rPr>
              <a:t>El usuario recibirá la satisfacción de una necesidad, sea esta económica, de reconocimiento social, de autoestima o de desarrollo de capacidades personales, mientras que el </a:t>
            </a:r>
            <a:r>
              <a:rPr lang="es-ES_tradnl" i="1" dirty="0" err="1">
                <a:solidFill>
                  <a:srgbClr val="FF0000"/>
                </a:solidFill>
              </a:rPr>
              <a:t>crowdsourcer</a:t>
            </a:r>
            <a:r>
              <a:rPr lang="es-ES_tradnl" i="1" dirty="0">
                <a:solidFill>
                  <a:srgbClr val="FF0000"/>
                </a:solidFill>
              </a:rPr>
              <a:t> obtendrá y utilizará en su beneficio la aportación del usuario, cuya forma dependerá del tipo de actividad realizada</a:t>
            </a:r>
            <a:r>
              <a:rPr lang="es-ES_tradnl" i="1" dirty="0" smtClean="0">
                <a:solidFill>
                  <a:srgbClr val="FF0000"/>
                </a:solidFill>
              </a:rPr>
              <a:t>.</a:t>
            </a:r>
            <a:r>
              <a:rPr lang="es-ES_tradnl" i="1" dirty="0" smtClean="0"/>
              <a:t>”</a:t>
            </a:r>
            <a:endParaRPr lang="es-ES_tradnl" i="1" dirty="0"/>
          </a:p>
          <a:p>
            <a:pPr marL="0" indent="0" algn="ctr">
              <a:buNone/>
            </a:pPr>
            <a:endParaRPr lang="es-ES_tradnl" i="1" dirty="0" smtClean="0"/>
          </a:p>
          <a:p>
            <a:pPr marL="0" indent="0">
              <a:buNone/>
            </a:pPr>
            <a:endParaRPr lang="es-ES_tradnl" sz="2300" dirty="0" smtClean="0"/>
          </a:p>
          <a:p>
            <a:pPr marL="0" indent="0">
              <a:buNone/>
            </a:pPr>
            <a:r>
              <a:rPr lang="es-ES_tradnl" sz="2300" dirty="0" err="1" smtClean="0"/>
              <a:t>Estellés</a:t>
            </a:r>
            <a:r>
              <a:rPr lang="es-ES_tradnl" sz="2300" dirty="0" smtClean="0"/>
              <a:t>-Arolas</a:t>
            </a:r>
            <a:r>
              <a:rPr lang="es-ES_tradnl" sz="2300" dirty="0"/>
              <a:t>, E., &amp; González-Ladrón-de-Guevara, F. (2012). </a:t>
            </a:r>
            <a:r>
              <a:rPr lang="es-ES_tradnl" sz="2300" dirty="0" err="1"/>
              <a:t>Towards</a:t>
            </a:r>
            <a:r>
              <a:rPr lang="es-ES_tradnl" sz="2300" dirty="0"/>
              <a:t> </a:t>
            </a:r>
            <a:r>
              <a:rPr lang="es-ES_tradnl" sz="2300" dirty="0" err="1"/>
              <a:t>an</a:t>
            </a:r>
            <a:r>
              <a:rPr lang="es-ES_tradnl" sz="2300" dirty="0"/>
              <a:t> </a:t>
            </a:r>
            <a:r>
              <a:rPr lang="es-ES_tradnl" sz="2300" dirty="0" err="1"/>
              <a:t>integrated</a:t>
            </a:r>
            <a:r>
              <a:rPr lang="es-ES_tradnl" sz="2300" dirty="0"/>
              <a:t> crowdsourcing </a:t>
            </a:r>
            <a:r>
              <a:rPr lang="es-ES_tradnl" sz="2300" dirty="0" err="1"/>
              <a:t>definition</a:t>
            </a:r>
            <a:r>
              <a:rPr lang="es-ES_tradnl" sz="2300" dirty="0"/>
              <a:t>. </a:t>
            </a:r>
            <a:r>
              <a:rPr lang="es-ES_tradnl" sz="2300" i="1" dirty="0" err="1"/>
              <a:t>Journal</a:t>
            </a:r>
            <a:r>
              <a:rPr lang="es-ES_tradnl" sz="2300" i="1" dirty="0"/>
              <a:t> of </a:t>
            </a:r>
            <a:r>
              <a:rPr lang="es-ES_tradnl" sz="2300" i="1" dirty="0" err="1"/>
              <a:t>Information</a:t>
            </a:r>
            <a:r>
              <a:rPr lang="es-ES_tradnl" sz="2300" i="1" dirty="0"/>
              <a:t> </a:t>
            </a:r>
            <a:r>
              <a:rPr lang="es-ES_tradnl" sz="2300" i="1" dirty="0" err="1"/>
              <a:t>Science</a:t>
            </a:r>
            <a:r>
              <a:rPr lang="es-ES_tradnl" sz="2300" dirty="0"/>
              <a:t>, </a:t>
            </a:r>
            <a:r>
              <a:rPr lang="es-ES_tradnl" sz="2300" i="1" dirty="0"/>
              <a:t>38</a:t>
            </a:r>
            <a:r>
              <a:rPr lang="es-ES_tradnl" sz="2300" dirty="0"/>
              <a:t>(2), 189–200. http://</a:t>
            </a:r>
            <a:r>
              <a:rPr lang="es-ES_tradnl" sz="2300" dirty="0" err="1"/>
              <a:t>doi.org</a:t>
            </a:r>
            <a:r>
              <a:rPr lang="es-ES_tradnl" sz="2300" dirty="0"/>
              <a:t>/10.1177/0165551512437638</a:t>
            </a:r>
          </a:p>
          <a:p>
            <a:pPr marL="0" indent="0" algn="ctr">
              <a:buNone/>
            </a:pPr>
            <a:endParaRPr lang="es-ES_tradnl" i="1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664007" cy="9942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132" y="274638"/>
            <a:ext cx="1385668" cy="56725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94229" y="1519319"/>
            <a:ext cx="7652824" cy="50783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sx="104000" sy="104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_tradnl" sz="3600" i="1" dirty="0"/>
              <a:t>El usuario recibirá </a:t>
            </a:r>
            <a:r>
              <a:rPr lang="es-ES_tradnl" sz="3600" i="1" dirty="0">
                <a:solidFill>
                  <a:srgbClr val="FF0000"/>
                </a:solidFill>
              </a:rPr>
              <a:t>la satisfacción de una necesidad, sea esta económica, de reconocimiento social, de autoestima o de desarrollo de capacidades personales</a:t>
            </a:r>
            <a:r>
              <a:rPr lang="es-ES_tradnl" sz="3600" i="1" dirty="0"/>
              <a:t>, mientras que el </a:t>
            </a:r>
            <a:r>
              <a:rPr lang="es-ES_tradnl" sz="3600" i="1" dirty="0" err="1"/>
              <a:t>crowdsourcer</a:t>
            </a:r>
            <a:r>
              <a:rPr lang="es-ES_tradnl" sz="3600" i="1" dirty="0"/>
              <a:t> obtendrá y utilizará en su beneficio la aportación del usuario, cuya forma dependerá del tipo de actividad realizada.</a:t>
            </a:r>
            <a:endParaRPr lang="es-ES_tradnl" sz="3600" dirty="0"/>
          </a:p>
        </p:txBody>
      </p:sp>
    </p:spTree>
    <p:extLst>
      <p:ext uri="{BB962C8B-B14F-4D97-AF65-F5344CB8AC3E}">
        <p14:creationId xmlns:p14="http://schemas.microsoft.com/office/powerpoint/2010/main" val="162833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mtClean="0"/>
              <a:t>En ciencia, y con académicos</a:t>
            </a:r>
            <a:endParaRPr lang="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519704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s" sz="2400" dirty="0" smtClean="0"/>
              <a:t>Denoising Documents: algoritmos para mejorar documentos digitalizados</a:t>
            </a:r>
          </a:p>
          <a:p>
            <a:endParaRPr lang="es" sz="2400" dirty="0" smtClean="0"/>
          </a:p>
          <a:p>
            <a:r>
              <a:rPr lang="es" sz="2400" dirty="0" smtClean="0"/>
              <a:t>Netflix Price: algoritmos para mejorar recomendaciones</a:t>
            </a:r>
            <a:endParaRPr lang="es-ES" sz="2400" dirty="0" smtClean="0"/>
          </a:p>
          <a:p>
            <a:endParaRPr lang="es-ES" sz="2400" dirty="0"/>
          </a:p>
          <a:p>
            <a:r>
              <a:rPr lang="es-ES" sz="2400" dirty="0" smtClean="0"/>
              <a:t>NOVA: construir un repositorio compartido imágenes, datos y herramientas</a:t>
            </a:r>
            <a:endParaRPr lang="es" sz="2400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295" y="1463432"/>
            <a:ext cx="2685536" cy="12608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859" y="2988790"/>
            <a:ext cx="2685536" cy="128474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859" y="4538080"/>
            <a:ext cx="25654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4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En ciencia, y con amateurs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err="1" smtClean="0"/>
              <a:t>GalaxyZoo</a:t>
            </a:r>
            <a:r>
              <a:rPr lang="es-ES" dirty="0" smtClean="0"/>
              <a:t>: clasificar imágenes de galaxias</a:t>
            </a:r>
          </a:p>
          <a:p>
            <a:endParaRPr lang="es-ES" dirty="0" smtClean="0"/>
          </a:p>
          <a:p>
            <a:r>
              <a:rPr lang="es-ES" dirty="0" err="1" smtClean="0"/>
              <a:t>Chimp&amp;See</a:t>
            </a:r>
            <a:r>
              <a:rPr lang="es-ES" dirty="0" smtClean="0"/>
              <a:t>: Etiquetar videos de cámaras en la selva</a:t>
            </a:r>
          </a:p>
          <a:p>
            <a:endParaRPr lang="es-ES" dirty="0" smtClean="0"/>
          </a:p>
          <a:p>
            <a:r>
              <a:rPr lang="es-ES" dirty="0" err="1" smtClean="0"/>
              <a:t>FlodIt</a:t>
            </a:r>
            <a:r>
              <a:rPr lang="es-ES" dirty="0" smtClean="0"/>
              <a:t>: descubrir estructuras de proteínas</a:t>
            </a:r>
          </a:p>
          <a:p>
            <a:endParaRPr lang="es-ES" dirty="0" smtClean="0"/>
          </a:p>
          <a:p>
            <a:pPr marL="0" indent="0">
              <a:buNone/>
            </a:pPr>
            <a:endParaRPr lang="es-ES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31" y="2992387"/>
            <a:ext cx="2540000" cy="145585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531" y="4780351"/>
            <a:ext cx="2540000" cy="121920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457200" y="2817820"/>
            <a:ext cx="7872413" cy="3925061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31" y="1431610"/>
            <a:ext cx="27305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4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6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5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31" y="1431610"/>
            <a:ext cx="2730500" cy="10541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En ciencia, y con amateurs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err="1" smtClean="0"/>
              <a:t>GalaxyZoo</a:t>
            </a:r>
            <a:r>
              <a:rPr lang="es-ES" dirty="0" smtClean="0"/>
              <a:t>: clasificar imágenes de galaxias</a:t>
            </a:r>
          </a:p>
          <a:p>
            <a:endParaRPr lang="es-ES" dirty="0" smtClean="0"/>
          </a:p>
          <a:p>
            <a:r>
              <a:rPr lang="es-ES" dirty="0" err="1" smtClean="0"/>
              <a:t>Chimp&amp;See</a:t>
            </a:r>
            <a:r>
              <a:rPr lang="es-ES" dirty="0" smtClean="0"/>
              <a:t>: Etiquetar videos de cámaras en la selva</a:t>
            </a:r>
          </a:p>
          <a:p>
            <a:endParaRPr lang="es-ES" dirty="0" smtClean="0"/>
          </a:p>
          <a:p>
            <a:r>
              <a:rPr lang="es-ES" dirty="0" err="1" smtClean="0"/>
              <a:t>FlodIt</a:t>
            </a:r>
            <a:r>
              <a:rPr lang="es-ES" dirty="0" smtClean="0"/>
              <a:t>: descubrir estructuras de proteínas</a:t>
            </a:r>
          </a:p>
          <a:p>
            <a:endParaRPr lang="es-ES" dirty="0" smtClean="0"/>
          </a:p>
          <a:p>
            <a:pPr marL="0" indent="0">
              <a:buNone/>
            </a:pPr>
            <a:endParaRPr lang="es-ES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31" y="2992387"/>
            <a:ext cx="2540000" cy="145585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531" y="4780351"/>
            <a:ext cx="2540000" cy="121920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457200" y="4622807"/>
            <a:ext cx="7872413" cy="2120074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7"/>
          <p:cNvSpPr/>
          <p:nvPr/>
        </p:nvSpPr>
        <p:spPr>
          <a:xfrm>
            <a:off x="306618" y="1258569"/>
            <a:ext cx="7872413" cy="140018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854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769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69" y="134887"/>
            <a:ext cx="2540000" cy="145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6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31" y="1431610"/>
            <a:ext cx="2730500" cy="10541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En ciencia, y con amateurs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err="1" smtClean="0"/>
              <a:t>GalaxyZoo</a:t>
            </a:r>
            <a:r>
              <a:rPr lang="es-ES" dirty="0" smtClean="0"/>
              <a:t>: clasificar imágenes de galaxias</a:t>
            </a:r>
          </a:p>
          <a:p>
            <a:endParaRPr lang="es-ES" dirty="0" smtClean="0"/>
          </a:p>
          <a:p>
            <a:r>
              <a:rPr lang="es-ES" dirty="0" err="1" smtClean="0"/>
              <a:t>Chimp&amp;See</a:t>
            </a:r>
            <a:r>
              <a:rPr lang="es-ES" dirty="0" smtClean="0"/>
              <a:t>: Etiquetar videos de cámaras en la selva</a:t>
            </a:r>
          </a:p>
          <a:p>
            <a:endParaRPr lang="es-ES" dirty="0" smtClean="0"/>
          </a:p>
          <a:p>
            <a:r>
              <a:rPr lang="es-ES" dirty="0" err="1" smtClean="0"/>
              <a:t>FlodIt</a:t>
            </a:r>
            <a:r>
              <a:rPr lang="es-ES" dirty="0" smtClean="0"/>
              <a:t>: descubrir estructuras de proteínas</a:t>
            </a:r>
          </a:p>
          <a:p>
            <a:endParaRPr lang="es-ES" dirty="0" smtClean="0"/>
          </a:p>
          <a:p>
            <a:pPr marL="0" indent="0">
              <a:buNone/>
            </a:pPr>
            <a:endParaRPr lang="es-ES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31" y="2992387"/>
            <a:ext cx="2540000" cy="145585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531" y="4780351"/>
            <a:ext cx="2540000" cy="121920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59593" y="1290699"/>
            <a:ext cx="7872413" cy="315754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923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250"/>
            <a:ext cx="9144000" cy="51435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906" y="0"/>
            <a:ext cx="2540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4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Ciencia ciudadana</a:t>
            </a:r>
            <a:endParaRPr lang="es-ES" dirty="0"/>
          </a:p>
        </p:txBody>
      </p:sp>
      <p:sp>
        <p:nvSpPr>
          <p:cNvPr id="10" name="Marcador de contenido 9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_tradnl" dirty="0"/>
              <a:t>L</a:t>
            </a:r>
            <a:r>
              <a:rPr lang="es-ES_tradnl" dirty="0" smtClean="0"/>
              <a:t>a </a:t>
            </a:r>
            <a:r>
              <a:rPr lang="es-ES_tradnl" dirty="0"/>
              <a:t>ciencia ciudadana es una actividad científica en la cual científicos no profesionales participan voluntariamente en la recolección, el análisis y la diseminación de datos de proyectos </a:t>
            </a:r>
            <a:r>
              <a:rPr lang="es-ES_tradnl" dirty="0" err="1" smtClean="0"/>
              <a:t>cient</a:t>
            </a:r>
            <a:r>
              <a:rPr lang="es-ES" dirty="0" smtClean="0"/>
              <a:t>í</a:t>
            </a:r>
            <a:r>
              <a:rPr lang="es-ES_tradnl" dirty="0" err="1" smtClean="0"/>
              <a:t>ficos</a:t>
            </a:r>
            <a:r>
              <a:rPr lang="es-ES_tradnl" dirty="0" smtClean="0"/>
              <a:t>. A </a:t>
            </a:r>
            <a:r>
              <a:rPr lang="es-ES_tradnl" dirty="0"/>
              <a:t>estos voluntarios, los cuales llegan a ser cientos de miles </a:t>
            </a:r>
            <a:r>
              <a:rPr lang="es-ES_tradnl" dirty="0" smtClean="0"/>
              <a:t>se </a:t>
            </a:r>
            <a:r>
              <a:rPr lang="es-ES_tradnl" dirty="0"/>
              <a:t>los denomina “ciudadanos científicos”: personas diseminadas a lo largo del planeta, que no poseen (necesariamente) una formación específica en ciencia y que donan voluntariamente parte de su tiempo para participar en el proceso científico.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26487" y="6308725"/>
            <a:ext cx="749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http://</a:t>
            </a:r>
            <a:r>
              <a:rPr lang="es-ES_tradnl" dirty="0" err="1"/>
              <a:t>blogs.unlp.edu.ar</a:t>
            </a:r>
            <a:r>
              <a:rPr lang="es-ES_tradnl" dirty="0"/>
              <a:t>/</a:t>
            </a:r>
            <a:r>
              <a:rPr lang="es-ES_tradnl" dirty="0" err="1"/>
              <a:t>didacticaytic</a:t>
            </a:r>
            <a:r>
              <a:rPr lang="es-ES_tradnl" dirty="0"/>
              <a:t>/2016/03/01/ciencia-ciudadana-que-es/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109" y="274638"/>
            <a:ext cx="1247691" cy="61136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1158666" cy="66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6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Ciencia ciudadana</a:t>
            </a:r>
            <a:endParaRPr lang="es-ES" dirty="0"/>
          </a:p>
        </p:txBody>
      </p:sp>
      <p:sp>
        <p:nvSpPr>
          <p:cNvPr id="10" name="Marcador de contenido 9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_tradnl" dirty="0"/>
              <a:t>L</a:t>
            </a:r>
            <a:r>
              <a:rPr lang="es-ES_tradnl" dirty="0" smtClean="0"/>
              <a:t>a </a:t>
            </a:r>
            <a:r>
              <a:rPr lang="es-ES_tradnl" dirty="0"/>
              <a:t>ciencia ciudadana es una actividad científica en la cual </a:t>
            </a:r>
            <a:r>
              <a:rPr lang="es-ES_tradnl" b="1" dirty="0">
                <a:solidFill>
                  <a:srgbClr val="FF0000"/>
                </a:solidFill>
              </a:rPr>
              <a:t>científicos no profesionales participan voluntariamente en la recolección, el análisis y la diseminación de datos de proyectos </a:t>
            </a:r>
            <a:r>
              <a:rPr lang="es-ES_tradnl" b="1" dirty="0" err="1" smtClean="0">
                <a:solidFill>
                  <a:srgbClr val="FF0000"/>
                </a:solidFill>
              </a:rPr>
              <a:t>cient</a:t>
            </a:r>
            <a:r>
              <a:rPr lang="es-ES" b="1" dirty="0" smtClean="0">
                <a:solidFill>
                  <a:srgbClr val="FF0000"/>
                </a:solidFill>
              </a:rPr>
              <a:t>í</a:t>
            </a:r>
            <a:r>
              <a:rPr lang="es-ES_tradnl" b="1" dirty="0" err="1" smtClean="0">
                <a:solidFill>
                  <a:srgbClr val="FF0000"/>
                </a:solidFill>
              </a:rPr>
              <a:t>ficos</a:t>
            </a:r>
            <a:r>
              <a:rPr lang="es-ES_tradnl" dirty="0" smtClean="0"/>
              <a:t>. A </a:t>
            </a:r>
            <a:r>
              <a:rPr lang="es-ES_tradnl" dirty="0"/>
              <a:t>estos voluntarios, los cuales llegan a ser cientos de miles </a:t>
            </a:r>
            <a:r>
              <a:rPr lang="es-ES_tradnl" dirty="0" smtClean="0"/>
              <a:t>se </a:t>
            </a:r>
            <a:r>
              <a:rPr lang="es-ES_tradnl" dirty="0"/>
              <a:t>los denomina “ciudadanos científicos”: personas diseminadas a lo largo del planeta, que no poseen (necesariamente) una formación específica en ciencia y que donan voluntariamente parte de su tiempo para participar en el proceso científico.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26487" y="6308725"/>
            <a:ext cx="749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http://</a:t>
            </a:r>
            <a:r>
              <a:rPr lang="es-ES_tradnl" dirty="0" err="1"/>
              <a:t>blogs.unlp.edu.ar</a:t>
            </a:r>
            <a:r>
              <a:rPr lang="es-ES_tradnl" dirty="0"/>
              <a:t>/</a:t>
            </a:r>
            <a:r>
              <a:rPr lang="es-ES_tradnl" dirty="0" err="1"/>
              <a:t>didacticaytic</a:t>
            </a:r>
            <a:r>
              <a:rPr lang="es-ES_tradnl" dirty="0"/>
              <a:t>/2016/03/01/ciencia-ciudadana-que-es/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109" y="274638"/>
            <a:ext cx="1247691" cy="61136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1158666" cy="66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dirty="0" err="1" smtClean="0"/>
              <a:t>ReCapcha</a:t>
            </a:r>
            <a:r>
              <a:rPr lang="es-ES" dirty="0" smtClean="0"/>
              <a:t>: la masa que digitaliza</a:t>
            </a:r>
            <a:endParaRPr lang="es-ES" dirty="0"/>
          </a:p>
        </p:txBody>
      </p:sp>
      <p:sp>
        <p:nvSpPr>
          <p:cNvPr id="10" name="Marcador de contenido 9"/>
          <p:cNvSpPr>
            <a:spLocks noGrp="1"/>
          </p:cNvSpPr>
          <p:nvPr>
            <p:ph sz="half" idx="1"/>
          </p:nvPr>
        </p:nvSpPr>
        <p:spPr>
          <a:xfrm>
            <a:off x="4157662" y="2024655"/>
            <a:ext cx="4038600" cy="35949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dirty="0" smtClean="0"/>
              <a:t>Tareas</a:t>
            </a:r>
          </a:p>
          <a:p>
            <a:r>
              <a:rPr lang="es-ES" dirty="0" smtClean="0"/>
              <a:t>Digitalizar textos (de libros) y números (de casas)</a:t>
            </a:r>
          </a:p>
          <a:p>
            <a:pPr marL="0" indent="0">
              <a:buNone/>
            </a:pPr>
            <a:r>
              <a:rPr lang="es-ES" dirty="0" smtClean="0"/>
              <a:t>Recompensa</a:t>
            </a:r>
          </a:p>
          <a:p>
            <a:r>
              <a:rPr lang="es-ES" dirty="0" smtClean="0"/>
              <a:t>Hacer lo que uno quería hacer antes de ser interrumpido</a:t>
            </a:r>
          </a:p>
          <a:p>
            <a:pPr marL="0" indent="0">
              <a:buNone/>
            </a:pP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54" y="2253362"/>
            <a:ext cx="2980840" cy="12202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4" y="3959150"/>
            <a:ext cx="3090620" cy="144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7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Ciencia ciudadana</a:t>
            </a:r>
            <a:endParaRPr lang="es-ES" dirty="0"/>
          </a:p>
        </p:txBody>
      </p:sp>
      <p:sp>
        <p:nvSpPr>
          <p:cNvPr id="10" name="Marcador de contenido 9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_tradnl" dirty="0"/>
              <a:t>L</a:t>
            </a:r>
            <a:r>
              <a:rPr lang="es-ES_tradnl" dirty="0" smtClean="0"/>
              <a:t>a </a:t>
            </a:r>
            <a:r>
              <a:rPr lang="es-ES_tradnl" dirty="0"/>
              <a:t>ciencia ciudadana es una actividad científica en la cual científicos no profesionales participan voluntariamente en la recolección, el análisis y la diseminación de datos de proyectos </a:t>
            </a:r>
            <a:r>
              <a:rPr lang="es-ES_tradnl" dirty="0" err="1" smtClean="0"/>
              <a:t>cient</a:t>
            </a:r>
            <a:r>
              <a:rPr lang="es-ES" dirty="0" smtClean="0"/>
              <a:t>í</a:t>
            </a:r>
            <a:r>
              <a:rPr lang="es-ES_tradnl" dirty="0" err="1" smtClean="0"/>
              <a:t>ficos</a:t>
            </a:r>
            <a:r>
              <a:rPr lang="es-ES_tradnl" dirty="0" smtClean="0"/>
              <a:t>. A </a:t>
            </a:r>
            <a:r>
              <a:rPr lang="es-ES_tradnl" dirty="0"/>
              <a:t>estos voluntarios, los cuales </a:t>
            </a:r>
            <a:r>
              <a:rPr lang="es-ES_tradnl" b="1" dirty="0">
                <a:solidFill>
                  <a:srgbClr val="FF0000"/>
                </a:solidFill>
              </a:rPr>
              <a:t>llegan a ser cientos de miles </a:t>
            </a:r>
            <a:r>
              <a:rPr lang="es-ES_tradnl" b="1" dirty="0" smtClean="0">
                <a:solidFill>
                  <a:srgbClr val="FF0000"/>
                </a:solidFill>
              </a:rPr>
              <a:t>se </a:t>
            </a:r>
            <a:r>
              <a:rPr lang="es-ES_tradnl" b="1" dirty="0">
                <a:solidFill>
                  <a:srgbClr val="FF0000"/>
                </a:solidFill>
              </a:rPr>
              <a:t>los denomina “ciudadanos científicos”: </a:t>
            </a:r>
            <a:r>
              <a:rPr lang="es-ES_tradnl" dirty="0"/>
              <a:t>personas diseminadas a lo largo del planeta, que no poseen (necesariamente) una formación específica en ciencia y que donan voluntariamente parte de su tiempo para participar en el proceso científico.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26487" y="6308725"/>
            <a:ext cx="749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http://</a:t>
            </a:r>
            <a:r>
              <a:rPr lang="es-ES_tradnl" dirty="0" err="1"/>
              <a:t>blogs.unlp.edu.ar</a:t>
            </a:r>
            <a:r>
              <a:rPr lang="es-ES_tradnl" dirty="0"/>
              <a:t>/</a:t>
            </a:r>
            <a:r>
              <a:rPr lang="es-ES_tradnl" dirty="0" err="1"/>
              <a:t>didacticaytic</a:t>
            </a:r>
            <a:r>
              <a:rPr lang="es-ES_tradnl" dirty="0"/>
              <a:t>/2016/03/01/ciencia-ciudadana-que-es/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109" y="274638"/>
            <a:ext cx="1247691" cy="61136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1158666" cy="66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9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Ciencia ciudadana</a:t>
            </a:r>
            <a:endParaRPr lang="es-ES" dirty="0"/>
          </a:p>
        </p:txBody>
      </p:sp>
      <p:sp>
        <p:nvSpPr>
          <p:cNvPr id="10" name="Marcador de contenido 9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_tradnl" dirty="0"/>
              <a:t>L</a:t>
            </a:r>
            <a:r>
              <a:rPr lang="es-ES_tradnl" dirty="0" smtClean="0"/>
              <a:t>a </a:t>
            </a:r>
            <a:r>
              <a:rPr lang="es-ES_tradnl" dirty="0"/>
              <a:t>ciencia ciudadana es una actividad científica en la cual científicos no profesionales participan voluntariamente en la recolección, el análisis y la diseminación de datos de proyectos </a:t>
            </a:r>
            <a:r>
              <a:rPr lang="es-ES_tradnl" dirty="0" err="1" smtClean="0"/>
              <a:t>cient</a:t>
            </a:r>
            <a:r>
              <a:rPr lang="es-ES" dirty="0" smtClean="0"/>
              <a:t>í</a:t>
            </a:r>
            <a:r>
              <a:rPr lang="es-ES_tradnl" dirty="0" err="1" smtClean="0"/>
              <a:t>ficos</a:t>
            </a:r>
            <a:r>
              <a:rPr lang="es-ES_tradnl" dirty="0" smtClean="0"/>
              <a:t>. A </a:t>
            </a:r>
            <a:r>
              <a:rPr lang="es-ES_tradnl" dirty="0"/>
              <a:t>estos voluntarios, los cuales llegan a ser cientos de miles </a:t>
            </a:r>
            <a:r>
              <a:rPr lang="es-ES_tradnl" dirty="0" smtClean="0"/>
              <a:t>se </a:t>
            </a:r>
            <a:r>
              <a:rPr lang="es-ES_tradnl" dirty="0"/>
              <a:t>los denomina “ciudadanos científicos”: </a:t>
            </a:r>
            <a:r>
              <a:rPr lang="es-ES_tradnl" b="1" dirty="0">
                <a:solidFill>
                  <a:srgbClr val="FF0000"/>
                </a:solidFill>
              </a:rPr>
              <a:t>personas diseminadas a lo largo del planeta, que no poseen (necesariamente) una formación específica en ciencia y que donan voluntariamente parte de su tiempo para participar en el proceso científico</a:t>
            </a:r>
            <a:r>
              <a:rPr lang="es-ES_tradnl" dirty="0"/>
              <a:t>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26487" y="6308725"/>
            <a:ext cx="749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http://</a:t>
            </a:r>
            <a:r>
              <a:rPr lang="es-ES_tradnl" dirty="0" err="1"/>
              <a:t>blogs.unlp.edu.ar</a:t>
            </a:r>
            <a:r>
              <a:rPr lang="es-ES_tradnl" dirty="0"/>
              <a:t>/</a:t>
            </a:r>
            <a:r>
              <a:rPr lang="es-ES_tradnl" dirty="0" err="1"/>
              <a:t>didacticaytic</a:t>
            </a:r>
            <a:r>
              <a:rPr lang="es-ES_tradnl" dirty="0"/>
              <a:t>/2016/03/01/ciencia-ciudadana-que-es/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109" y="274638"/>
            <a:ext cx="1247691" cy="61136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1158666" cy="66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7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_tradnl" dirty="0" smtClean="0"/>
              <a:t>El ciudadano </a:t>
            </a:r>
            <a:r>
              <a:rPr lang="es-ES_tradnl" dirty="0" err="1" smtClean="0"/>
              <a:t>cient</a:t>
            </a:r>
            <a:r>
              <a:rPr lang="es-ES" dirty="0" err="1" smtClean="0"/>
              <a:t>ífico</a:t>
            </a:r>
            <a:r>
              <a:rPr lang="es-ES" dirty="0" smtClean="0"/>
              <a:t> </a:t>
            </a:r>
            <a:r>
              <a:rPr lang="is-IS" dirty="0" smtClean="0"/>
              <a:t>…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 smtClean="0"/>
              <a:t>Clasifica muestras en base a </a:t>
            </a:r>
            <a:r>
              <a:rPr lang="es-ES_tradnl" dirty="0" err="1" smtClean="0"/>
              <a:t>categor</a:t>
            </a:r>
            <a:r>
              <a:rPr lang="es-ES" dirty="0" err="1" smtClean="0"/>
              <a:t>ías</a:t>
            </a:r>
            <a:r>
              <a:rPr lang="es-ES" dirty="0" smtClean="0"/>
              <a:t> predefinidas (</a:t>
            </a:r>
            <a:r>
              <a:rPr lang="es-ES" dirty="0" err="1" smtClean="0"/>
              <a:t>Chip&amp;See</a:t>
            </a:r>
            <a:r>
              <a:rPr lang="es-ES" dirty="0" smtClean="0"/>
              <a:t>, </a:t>
            </a:r>
            <a:r>
              <a:rPr lang="es-ES" dirty="0" err="1" smtClean="0"/>
              <a:t>GalaxyZoo</a:t>
            </a:r>
            <a:r>
              <a:rPr lang="es-ES" dirty="0" smtClean="0"/>
              <a:t>)</a:t>
            </a:r>
            <a:endParaRPr lang="es-ES_tradnl" dirty="0" smtClean="0"/>
          </a:p>
          <a:p>
            <a:r>
              <a:rPr lang="es-ES_tradnl" dirty="0" smtClean="0"/>
              <a:t>Marca/identifica carácter</a:t>
            </a:r>
            <a:r>
              <a:rPr lang="es-ES" dirty="0" err="1" smtClean="0"/>
              <a:t>ísticas</a:t>
            </a:r>
            <a:r>
              <a:rPr lang="es-ES" dirty="0" smtClean="0"/>
              <a:t> en las </a:t>
            </a:r>
            <a:r>
              <a:rPr lang="es-ES_tradnl" dirty="0" smtClean="0"/>
              <a:t>muestras (</a:t>
            </a:r>
            <a:r>
              <a:rPr lang="es-ES_tradnl" dirty="0" err="1" smtClean="0"/>
              <a:t>Whales</a:t>
            </a:r>
            <a:r>
              <a:rPr lang="es-ES_tradnl" dirty="0" smtClean="0"/>
              <a:t> as </a:t>
            </a:r>
            <a:r>
              <a:rPr lang="es-ES_tradnl" dirty="0" err="1" smtClean="0"/>
              <a:t>Individuals</a:t>
            </a:r>
            <a:r>
              <a:rPr lang="es-ES_tradnl" dirty="0" smtClean="0"/>
              <a:t>) </a:t>
            </a:r>
          </a:p>
          <a:p>
            <a:r>
              <a:rPr lang="es-ES_tradnl" dirty="0" smtClean="0"/>
              <a:t>Produce y contribuye muestras (Mosquito </a:t>
            </a:r>
            <a:r>
              <a:rPr lang="es-ES_tradnl" dirty="0" err="1" smtClean="0"/>
              <a:t>alert</a:t>
            </a:r>
            <a:r>
              <a:rPr lang="es-ES_tradnl" dirty="0" smtClean="0"/>
              <a:t>)</a:t>
            </a:r>
          </a:p>
          <a:p>
            <a:r>
              <a:rPr lang="es-ES_tradnl" dirty="0" smtClean="0"/>
              <a:t>Analiza y transforma muestras (</a:t>
            </a:r>
            <a:r>
              <a:rPr lang="es-ES_tradnl" dirty="0" err="1" smtClean="0"/>
              <a:t>Shakespeare’s</a:t>
            </a:r>
            <a:r>
              <a:rPr lang="es-ES_tradnl" dirty="0" smtClean="0"/>
              <a:t> </a:t>
            </a:r>
            <a:r>
              <a:rPr lang="es-ES_tradnl" dirty="0" err="1" smtClean="0"/>
              <a:t>world</a:t>
            </a:r>
            <a:r>
              <a:rPr lang="es-ES_tradnl" dirty="0" smtClean="0"/>
              <a:t>)</a:t>
            </a:r>
          </a:p>
          <a:p>
            <a:r>
              <a:rPr lang="es-ES_tradnl" dirty="0" smtClean="0"/>
              <a:t>Resuelve problemas (</a:t>
            </a:r>
            <a:r>
              <a:rPr lang="es-ES_tradnl" dirty="0" err="1" smtClean="0"/>
              <a:t>FoldIt</a:t>
            </a:r>
            <a:r>
              <a:rPr lang="es-ES_tradnl" dirty="0" smtClean="0"/>
              <a:t>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980" y="217195"/>
            <a:ext cx="1800665" cy="12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3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_tradnl" dirty="0" smtClean="0"/>
              <a:t>El ciudadano </a:t>
            </a:r>
            <a:r>
              <a:rPr lang="es-ES_tradnl" dirty="0" err="1" smtClean="0"/>
              <a:t>cient</a:t>
            </a:r>
            <a:r>
              <a:rPr lang="es-ES" dirty="0" err="1" smtClean="0"/>
              <a:t>ífico</a:t>
            </a:r>
            <a:r>
              <a:rPr lang="es-ES" dirty="0" smtClean="0"/>
              <a:t> </a:t>
            </a:r>
            <a:r>
              <a:rPr lang="is-IS" dirty="0" smtClean="0"/>
              <a:t>…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Discute, opina, aprende, enseña...</a:t>
            </a:r>
          </a:p>
          <a:p>
            <a:r>
              <a:rPr lang="es-ES_tradnl" dirty="0" smtClean="0"/>
              <a:t>Alimenta su curiosidad y desarrolla su actitud inquisitiva  </a:t>
            </a:r>
            <a:endParaRPr lang="es-ES_tradnl" dirty="0" smtClean="0"/>
          </a:p>
          <a:p>
            <a:r>
              <a:rPr lang="es-ES_tradnl" dirty="0" smtClean="0"/>
              <a:t>Se entretiene</a:t>
            </a:r>
            <a:endParaRPr lang="es-ES_tradnl" dirty="0" smtClean="0"/>
          </a:p>
          <a:p>
            <a:r>
              <a:rPr lang="es-ES_tradnl" dirty="0" smtClean="0"/>
              <a:t>Se siente parte del proceso científico y de movimientos que considera significativos</a:t>
            </a:r>
          </a:p>
          <a:p>
            <a:r>
              <a:rPr lang="es-ES_tradnl" dirty="0" smtClean="0"/>
              <a:t>Tiene oportunidad de monitorear en que se invierten sus impuestos...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980" y="217195"/>
            <a:ext cx="1800665" cy="12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843" y="224852"/>
            <a:ext cx="3826313" cy="1188428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2083592" y="1676106"/>
            <a:ext cx="2318019" cy="2414878"/>
          </a:xfrm>
          <a:prstGeom prst="ellipse">
            <a:avLst/>
          </a:prstGeom>
          <a:solidFill>
            <a:srgbClr val="00CE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/>
              <a:t>Herramientas</a:t>
            </a:r>
            <a:endParaRPr lang="es-ES_tradnl" sz="2000" b="1" dirty="0"/>
          </a:p>
        </p:txBody>
      </p:sp>
      <p:sp>
        <p:nvSpPr>
          <p:cNvPr id="9" name="Elipse 8"/>
          <p:cNvSpPr/>
          <p:nvPr/>
        </p:nvSpPr>
        <p:spPr>
          <a:xfrm>
            <a:off x="4571999" y="1693973"/>
            <a:ext cx="2318019" cy="2414878"/>
          </a:xfrm>
          <a:prstGeom prst="ellipse">
            <a:avLst/>
          </a:prstGeom>
          <a:solidFill>
            <a:srgbClr val="CA1D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/>
              <a:t>Comunidad</a:t>
            </a:r>
            <a:endParaRPr lang="es-ES_tradnl" sz="2000" b="1" dirty="0"/>
          </a:p>
        </p:txBody>
      </p:sp>
      <p:sp>
        <p:nvSpPr>
          <p:cNvPr id="10" name="Elipse 9"/>
          <p:cNvSpPr/>
          <p:nvPr/>
        </p:nvSpPr>
        <p:spPr>
          <a:xfrm>
            <a:off x="3242602" y="3995443"/>
            <a:ext cx="2318019" cy="2414878"/>
          </a:xfrm>
          <a:prstGeom prst="ellipse">
            <a:avLst/>
          </a:prstGeom>
          <a:solidFill>
            <a:srgbClr val="FAAD2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/>
              <a:t>Metodolog</a:t>
            </a:r>
            <a:r>
              <a:rPr lang="es-ES" sz="2000" b="1" dirty="0" smtClean="0"/>
              <a:t>ía</a:t>
            </a:r>
            <a:endParaRPr lang="es-ES_tradnl" sz="2000" b="1" dirty="0"/>
          </a:p>
        </p:txBody>
      </p:sp>
    </p:spTree>
    <p:extLst>
      <p:ext uri="{BB962C8B-B14F-4D97-AF65-F5344CB8AC3E}">
        <p14:creationId xmlns:p14="http://schemas.microsoft.com/office/powerpoint/2010/main" val="69238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Colaboratorio</a:t>
            </a:r>
            <a:r>
              <a:rPr lang="es-ES_tradnl" dirty="0" smtClean="0"/>
              <a:t> (</a:t>
            </a:r>
            <a:r>
              <a:rPr lang="es-ES_tradnl" dirty="0" err="1" smtClean="0"/>
              <a:t>cient</a:t>
            </a:r>
            <a:r>
              <a:rPr lang="es-ES" dirty="0" smtClean="0"/>
              <a:t>í</a:t>
            </a:r>
            <a:r>
              <a:rPr lang="es-ES_tradnl" dirty="0" err="1" smtClean="0"/>
              <a:t>fico</a:t>
            </a:r>
            <a:r>
              <a:rPr lang="es-ES_tradnl" dirty="0" smtClean="0"/>
              <a:t>)</a:t>
            </a:r>
            <a:endParaRPr lang="es-ES_tradnl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39" y="1600200"/>
            <a:ext cx="7764922" cy="4525963"/>
          </a:xfrm>
        </p:spPr>
      </p:pic>
    </p:spTree>
    <p:extLst>
      <p:ext uri="{BB962C8B-B14F-4D97-AF65-F5344CB8AC3E}">
        <p14:creationId xmlns:p14="http://schemas.microsoft.com/office/powerpoint/2010/main" val="127386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Colaboratorio</a:t>
            </a:r>
            <a:r>
              <a:rPr lang="es-ES_tradnl" dirty="0" smtClean="0"/>
              <a:t> </a:t>
            </a:r>
            <a:r>
              <a:rPr lang="es-ES_tradnl" smtClean="0"/>
              <a:t>(usuario)</a:t>
            </a:r>
            <a:endParaRPr lang="es-ES_tradn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90" y="1600200"/>
            <a:ext cx="6796220" cy="4525963"/>
          </a:xfrm>
        </p:spPr>
      </p:pic>
    </p:spTree>
    <p:extLst>
      <p:ext uri="{BB962C8B-B14F-4D97-AF65-F5344CB8AC3E}">
        <p14:creationId xmlns:p14="http://schemas.microsoft.com/office/powerpoint/2010/main" val="3332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843" y="224852"/>
            <a:ext cx="3826313" cy="1188428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2083592" y="1676106"/>
            <a:ext cx="2318019" cy="2414878"/>
          </a:xfrm>
          <a:prstGeom prst="ellipse">
            <a:avLst/>
          </a:prstGeom>
          <a:solidFill>
            <a:srgbClr val="00CE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/>
              <a:t>Herramientas</a:t>
            </a:r>
            <a:endParaRPr lang="es-ES_tradnl" sz="2000" b="1" dirty="0"/>
          </a:p>
        </p:txBody>
      </p:sp>
      <p:sp>
        <p:nvSpPr>
          <p:cNvPr id="9" name="Elipse 8"/>
          <p:cNvSpPr/>
          <p:nvPr/>
        </p:nvSpPr>
        <p:spPr>
          <a:xfrm>
            <a:off x="4571999" y="1693973"/>
            <a:ext cx="2318019" cy="2414878"/>
          </a:xfrm>
          <a:prstGeom prst="ellipse">
            <a:avLst/>
          </a:prstGeom>
          <a:solidFill>
            <a:srgbClr val="CA1D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/>
              <a:t>Comunidad</a:t>
            </a:r>
            <a:endParaRPr lang="es-ES_tradnl" sz="2000" b="1" dirty="0"/>
          </a:p>
        </p:txBody>
      </p:sp>
      <p:sp>
        <p:nvSpPr>
          <p:cNvPr id="10" name="Elipse 9"/>
          <p:cNvSpPr/>
          <p:nvPr/>
        </p:nvSpPr>
        <p:spPr>
          <a:xfrm>
            <a:off x="3242602" y="3995443"/>
            <a:ext cx="2318019" cy="2414878"/>
          </a:xfrm>
          <a:prstGeom prst="ellipse">
            <a:avLst/>
          </a:prstGeom>
          <a:solidFill>
            <a:srgbClr val="FAAD2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/>
              <a:t>Metodolog</a:t>
            </a:r>
            <a:r>
              <a:rPr lang="es-ES" sz="2000" b="1" dirty="0" smtClean="0"/>
              <a:t>ía</a:t>
            </a:r>
            <a:endParaRPr lang="es-ES_tradnl" sz="2000" b="1" dirty="0"/>
          </a:p>
        </p:txBody>
      </p:sp>
      <p:sp>
        <p:nvSpPr>
          <p:cNvPr id="12" name="Elipse 11"/>
          <p:cNvSpPr/>
          <p:nvPr/>
        </p:nvSpPr>
        <p:spPr>
          <a:xfrm>
            <a:off x="3242602" y="2703625"/>
            <a:ext cx="2318019" cy="2414878"/>
          </a:xfrm>
          <a:prstGeom prst="ellipse">
            <a:avLst/>
          </a:prstGeom>
          <a:solidFill>
            <a:srgbClr val="76AF0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/>
              <a:t>Ludificación</a:t>
            </a:r>
            <a:endParaRPr lang="es-ES_tradnl" sz="2000" b="1" dirty="0"/>
          </a:p>
        </p:txBody>
      </p:sp>
    </p:spTree>
    <p:extLst>
      <p:ext uri="{BB962C8B-B14F-4D97-AF65-F5344CB8AC3E}">
        <p14:creationId xmlns:p14="http://schemas.microsoft.com/office/powerpoint/2010/main" val="128327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Gamification / </a:t>
            </a:r>
            <a:r>
              <a:rPr lang="es-ES_tradnl" dirty="0" err="1" smtClean="0"/>
              <a:t>Ludificación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i="1" dirty="0" smtClean="0"/>
              <a:t>La </a:t>
            </a:r>
            <a:r>
              <a:rPr lang="es-ES_tradnl" i="1" dirty="0" err="1" smtClean="0"/>
              <a:t>ludificación</a:t>
            </a:r>
            <a:r>
              <a:rPr lang="es-ES_tradnl" i="1" dirty="0" smtClean="0"/>
              <a:t> es el uso de técnicas, elementos y dinámicas propias de los juegos y el ocio en actividades no recreativas con el fin de potenciar la motivación, así como de reforzar la conducta para solucionar un problema u obtener un objetivo.</a:t>
            </a:r>
          </a:p>
          <a:p>
            <a:pPr marL="0" indent="0" algn="ctr">
              <a:buNone/>
            </a:pPr>
            <a:endParaRPr lang="es-ES_tradnl" i="1" dirty="0" smtClean="0"/>
          </a:p>
          <a:p>
            <a:pPr marL="0" indent="0" algn="ctr">
              <a:buNone/>
            </a:pPr>
            <a:r>
              <a:rPr lang="es-ES_tradnl" i="1" dirty="0" smtClean="0"/>
              <a:t>Wikipedia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1281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dirty="0" err="1" smtClean="0"/>
              <a:t>Waze</a:t>
            </a:r>
            <a:r>
              <a:rPr lang="es-ES" dirty="0" smtClean="0"/>
              <a:t>: la masa que mapea</a:t>
            </a:r>
            <a:endParaRPr lang="es-ES" dirty="0"/>
          </a:p>
        </p:txBody>
      </p:sp>
      <p:sp>
        <p:nvSpPr>
          <p:cNvPr id="10" name="Marcador de contenido 9"/>
          <p:cNvSpPr>
            <a:spLocks noGrp="1"/>
          </p:cNvSpPr>
          <p:nvPr>
            <p:ph sz="half" idx="2"/>
          </p:nvPr>
        </p:nvSpPr>
        <p:spPr>
          <a:xfrm>
            <a:off x="2474506" y="1600200"/>
            <a:ext cx="3090798" cy="4525963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Tareas</a:t>
            </a:r>
          </a:p>
          <a:p>
            <a:r>
              <a:rPr lang="es-ES" dirty="0" smtClean="0"/>
              <a:t>Mejorar los mapas</a:t>
            </a:r>
          </a:p>
          <a:p>
            <a:r>
              <a:rPr lang="es-ES" dirty="0" smtClean="0"/>
              <a:t>Reportar incidentes</a:t>
            </a:r>
          </a:p>
          <a:p>
            <a:r>
              <a:rPr lang="es-ES" dirty="0" smtClean="0"/>
              <a:t>Reportar estado del tránsito (¡sin saberlo!)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70" y="1685925"/>
            <a:ext cx="1416048" cy="21202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15" y="4074428"/>
            <a:ext cx="1374359" cy="2055175"/>
          </a:xfrm>
          <a:prstGeom prst="rect">
            <a:avLst/>
          </a:prstGeom>
        </p:spPr>
      </p:pic>
      <p:sp>
        <p:nvSpPr>
          <p:cNvPr id="12" name="Marcador de contenido 9"/>
          <p:cNvSpPr>
            <a:spLocks noGrp="1"/>
          </p:cNvSpPr>
          <p:nvPr>
            <p:ph sz="half" idx="2"/>
          </p:nvPr>
        </p:nvSpPr>
        <p:spPr>
          <a:xfrm>
            <a:off x="5867108" y="1600200"/>
            <a:ext cx="3090798" cy="4525963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Recompensas</a:t>
            </a:r>
          </a:p>
          <a:p>
            <a:r>
              <a:rPr lang="es-ES" dirty="0" smtClean="0"/>
              <a:t>Un GPS mas inteligente</a:t>
            </a:r>
          </a:p>
          <a:p>
            <a:r>
              <a:rPr lang="es-ES" dirty="0" smtClean="0"/>
              <a:t>Logros como en un juego</a:t>
            </a:r>
          </a:p>
          <a:p>
            <a:r>
              <a:rPr lang="es-ES" dirty="0" smtClean="0"/>
              <a:t>Ser parte de algo que sirve a otros (altruismo)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949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8915"/>
            <a:ext cx="8229600" cy="1034446"/>
          </a:xfrm>
        </p:spPr>
      </p:pic>
      <p:pic>
        <p:nvPicPr>
          <p:cNvPr id="5" name="Galaxy Conquero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663868"/>
            <a:ext cx="8229600" cy="462486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30869" y="6350295"/>
            <a:ext cx="568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hlinkClick r:id="rId7"/>
              </a:rPr>
              <a:t>https://cientopolis.lifia.info.unlp.edu.ar/galaxy-conqueror</a:t>
            </a:r>
            <a:r>
              <a:rPr lang="es-ES_tradnl" dirty="0" smtClean="0">
                <a:hlinkClick r:id="rId7"/>
              </a:rPr>
              <a:t>/</a:t>
            </a: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86526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64" y="522611"/>
            <a:ext cx="6744138" cy="20946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0543" y="3869871"/>
            <a:ext cx="3188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400" dirty="0" smtClean="0"/>
              <a:t>@</a:t>
            </a:r>
            <a:r>
              <a:rPr lang="es-ES_tradnl" sz="4400" dirty="0" err="1" smtClean="0"/>
              <a:t>cientopolis</a:t>
            </a:r>
            <a:endParaRPr lang="es-ES_tradnl" sz="4400" dirty="0"/>
          </a:p>
        </p:txBody>
      </p:sp>
      <p:sp>
        <p:nvSpPr>
          <p:cNvPr id="7" name="Rectangle 6"/>
          <p:cNvSpPr/>
          <p:nvPr/>
        </p:nvSpPr>
        <p:spPr>
          <a:xfrm>
            <a:off x="1820575" y="3161985"/>
            <a:ext cx="5570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4000" dirty="0" err="1" smtClean="0"/>
              <a:t>facebook.com</a:t>
            </a:r>
            <a:r>
              <a:rPr lang="es-ES_tradnl" sz="4000" dirty="0" smtClean="0"/>
              <a:t>/</a:t>
            </a:r>
            <a:r>
              <a:rPr lang="es-ES_tradnl" sz="4000" dirty="0" err="1" smtClean="0"/>
              <a:t>cientopolis</a:t>
            </a:r>
            <a:endParaRPr lang="es-ES_tradnl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1519883" y="5347198"/>
            <a:ext cx="61718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dirty="0" smtClean="0"/>
              <a:t>Buscamos socios </a:t>
            </a:r>
            <a:r>
              <a:rPr lang="es-ES_tradnl" sz="4000" smtClean="0"/>
              <a:t>y proyectos</a:t>
            </a:r>
            <a:endParaRPr lang="es-ES_tradnl" sz="4000"/>
          </a:p>
        </p:txBody>
      </p:sp>
    </p:spTree>
    <p:extLst>
      <p:ext uri="{BB962C8B-B14F-4D97-AF65-F5344CB8AC3E}">
        <p14:creationId xmlns:p14="http://schemas.microsoft.com/office/powerpoint/2010/main" val="170396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mtClean="0"/>
              <a:t>Amazon Mechanical Turk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Es una bolsa de </a:t>
            </a:r>
            <a:r>
              <a:rPr lang="es-ES" dirty="0" err="1" smtClean="0"/>
              <a:t>microtrabajos</a:t>
            </a:r>
            <a:endParaRPr lang="es-ES" dirty="0" smtClean="0"/>
          </a:p>
          <a:p>
            <a:pPr lvl="1"/>
            <a:r>
              <a:rPr lang="es-ES" dirty="0" smtClean="0"/>
              <a:t>en el rango de centavos a dólares</a:t>
            </a:r>
          </a:p>
          <a:p>
            <a:r>
              <a:rPr lang="es-ES" dirty="0" smtClean="0"/>
              <a:t>Ejemplo:</a:t>
            </a:r>
          </a:p>
          <a:p>
            <a:pPr lvl="1"/>
            <a:r>
              <a:rPr lang="es-ES" dirty="0" smtClean="0"/>
              <a:t>Transcribir información</a:t>
            </a:r>
          </a:p>
          <a:p>
            <a:pPr lvl="1"/>
            <a:r>
              <a:rPr lang="es-ES" dirty="0" smtClean="0"/>
              <a:t>Etiquetar imágenes</a:t>
            </a:r>
          </a:p>
          <a:p>
            <a:pPr lvl="1"/>
            <a:r>
              <a:rPr lang="es-ES" dirty="0" smtClean="0"/>
              <a:t>Comentar en blogs</a:t>
            </a:r>
          </a:p>
          <a:p>
            <a:pPr lvl="1"/>
            <a:r>
              <a:rPr lang="es-ES" dirty="0" smtClean="0"/>
              <a:t>Clasificar documentos</a:t>
            </a:r>
          </a:p>
          <a:p>
            <a:pPr lvl="1"/>
            <a:r>
              <a:rPr lang="es-ES" dirty="0" smtClean="0"/>
              <a:t>Hacer bromas pesadas</a:t>
            </a:r>
          </a:p>
          <a:p>
            <a:pPr lvl="1"/>
            <a:endParaRPr lang="es-ES" dirty="0" smtClean="0"/>
          </a:p>
          <a:p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4648200" y="2119786"/>
            <a:ext cx="4038600" cy="4006377"/>
          </a:xfrm>
        </p:spPr>
        <p:txBody>
          <a:bodyPr>
            <a:normAutofit/>
          </a:bodyPr>
          <a:lstStyle/>
          <a:p>
            <a:r>
              <a:rPr lang="es-ES" dirty="0" smtClean="0"/>
              <a:t>170.000 tareas disponibles (hoy)</a:t>
            </a:r>
          </a:p>
          <a:p>
            <a:r>
              <a:rPr lang="es-ES" dirty="0" smtClean="0"/>
              <a:t>30.000 nuevas tareas por día</a:t>
            </a:r>
          </a:p>
          <a:p>
            <a:r>
              <a:rPr lang="es-ES" dirty="0" smtClean="0"/>
              <a:t>4.000 tareas completas por día</a:t>
            </a:r>
          </a:p>
          <a:p>
            <a:r>
              <a:rPr lang="es-ES" dirty="0" smtClean="0"/>
              <a:t>Entre $50M-$100M de trabajo al año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644" y="274638"/>
            <a:ext cx="1426595" cy="152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2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mtClean="0"/>
              <a:t>Amazon Mechanical Turk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Es una bolsa de </a:t>
            </a:r>
            <a:r>
              <a:rPr lang="es-ES" dirty="0" err="1" smtClean="0"/>
              <a:t>microtrabajos</a:t>
            </a:r>
            <a:endParaRPr lang="es-ES" dirty="0" smtClean="0"/>
          </a:p>
          <a:p>
            <a:pPr lvl="1"/>
            <a:r>
              <a:rPr lang="es-ES" dirty="0" smtClean="0"/>
              <a:t>en el rango de centavos a dólares</a:t>
            </a:r>
          </a:p>
          <a:p>
            <a:r>
              <a:rPr lang="es-ES" dirty="0" smtClean="0"/>
              <a:t>Ejemplo:</a:t>
            </a:r>
          </a:p>
          <a:p>
            <a:pPr lvl="1"/>
            <a:r>
              <a:rPr lang="es-ES" dirty="0" smtClean="0"/>
              <a:t>Transcribir información</a:t>
            </a:r>
          </a:p>
          <a:p>
            <a:pPr lvl="1"/>
            <a:r>
              <a:rPr lang="es-ES" dirty="0" smtClean="0"/>
              <a:t>Etiquetar imágenes</a:t>
            </a:r>
          </a:p>
          <a:p>
            <a:pPr lvl="1"/>
            <a:r>
              <a:rPr lang="es-ES" dirty="0" smtClean="0"/>
              <a:t>Comentar en blogs</a:t>
            </a:r>
          </a:p>
          <a:p>
            <a:pPr lvl="1"/>
            <a:r>
              <a:rPr lang="es-ES" dirty="0" smtClean="0"/>
              <a:t>Clasificar documentos</a:t>
            </a:r>
          </a:p>
          <a:p>
            <a:pPr lvl="1"/>
            <a:r>
              <a:rPr lang="es-ES" dirty="0" smtClean="0"/>
              <a:t>Hacer bromas pesadas</a:t>
            </a:r>
          </a:p>
          <a:p>
            <a:pPr lvl="1"/>
            <a:endParaRPr lang="es-ES" dirty="0" smtClean="0"/>
          </a:p>
          <a:p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4648200" y="2119786"/>
            <a:ext cx="4038600" cy="4006377"/>
          </a:xfrm>
        </p:spPr>
        <p:txBody>
          <a:bodyPr>
            <a:normAutofit/>
          </a:bodyPr>
          <a:lstStyle/>
          <a:p>
            <a:r>
              <a:rPr lang="es-ES" dirty="0" smtClean="0"/>
              <a:t>170.000 tareas disponibles (hoy)</a:t>
            </a:r>
          </a:p>
          <a:p>
            <a:r>
              <a:rPr lang="es-ES" dirty="0" smtClean="0"/>
              <a:t>30.000 nuevas tareas por día</a:t>
            </a:r>
          </a:p>
          <a:p>
            <a:r>
              <a:rPr lang="es-ES" dirty="0" smtClean="0"/>
              <a:t>4.000 tareas completas por día</a:t>
            </a:r>
          </a:p>
          <a:p>
            <a:r>
              <a:rPr lang="es-ES" dirty="0" smtClean="0"/>
              <a:t>Entre $50M-$100M de trabajo al año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644" y="274638"/>
            <a:ext cx="1426595" cy="15230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294586"/>
            <a:ext cx="8458200" cy="5137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12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mtClean="0"/>
              <a:t>Amazon Mechanical Turk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Es una bolsa de </a:t>
            </a:r>
            <a:r>
              <a:rPr lang="es-ES" dirty="0" err="1" smtClean="0"/>
              <a:t>microtrabajos</a:t>
            </a:r>
            <a:endParaRPr lang="es-ES" dirty="0" smtClean="0"/>
          </a:p>
          <a:p>
            <a:pPr lvl="1"/>
            <a:r>
              <a:rPr lang="es-ES" dirty="0" smtClean="0"/>
              <a:t>en el rango de centavos a dólares</a:t>
            </a:r>
          </a:p>
          <a:p>
            <a:r>
              <a:rPr lang="es-ES" dirty="0" smtClean="0"/>
              <a:t>Ejemplo:</a:t>
            </a:r>
          </a:p>
          <a:p>
            <a:pPr lvl="1"/>
            <a:r>
              <a:rPr lang="es-ES" dirty="0" smtClean="0"/>
              <a:t>Transcribir información</a:t>
            </a:r>
          </a:p>
          <a:p>
            <a:pPr lvl="1"/>
            <a:r>
              <a:rPr lang="es-ES" dirty="0" smtClean="0"/>
              <a:t>Etiquetar imágenes</a:t>
            </a:r>
          </a:p>
          <a:p>
            <a:pPr lvl="1"/>
            <a:r>
              <a:rPr lang="es-ES" dirty="0" smtClean="0"/>
              <a:t>Comentar en blogs</a:t>
            </a:r>
          </a:p>
          <a:p>
            <a:pPr lvl="1"/>
            <a:r>
              <a:rPr lang="es-ES" dirty="0" smtClean="0"/>
              <a:t>Clasificar documentos</a:t>
            </a:r>
          </a:p>
          <a:p>
            <a:pPr lvl="1"/>
            <a:r>
              <a:rPr lang="es-ES" dirty="0" smtClean="0"/>
              <a:t>Hacer bromas pesadas</a:t>
            </a:r>
          </a:p>
          <a:p>
            <a:pPr lvl="1"/>
            <a:endParaRPr lang="es-ES" dirty="0" smtClean="0"/>
          </a:p>
          <a:p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4648200" y="2119786"/>
            <a:ext cx="4038600" cy="4006377"/>
          </a:xfrm>
        </p:spPr>
        <p:txBody>
          <a:bodyPr>
            <a:normAutofit/>
          </a:bodyPr>
          <a:lstStyle/>
          <a:p>
            <a:r>
              <a:rPr lang="es-ES" dirty="0" smtClean="0"/>
              <a:t>170.000 tareas disponibles (hoy)</a:t>
            </a:r>
          </a:p>
          <a:p>
            <a:r>
              <a:rPr lang="es-ES" dirty="0" smtClean="0"/>
              <a:t>30.000 nuevas tareas por día</a:t>
            </a:r>
          </a:p>
          <a:p>
            <a:r>
              <a:rPr lang="es-ES" dirty="0" smtClean="0"/>
              <a:t>4.000 tareas completas por día</a:t>
            </a:r>
          </a:p>
          <a:p>
            <a:r>
              <a:rPr lang="es-ES" dirty="0" smtClean="0"/>
              <a:t>Entre $50M-$100M de trabajo al año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644" y="274638"/>
            <a:ext cx="1426595" cy="152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1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Crowdsourcing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s-ES_tradnl" i="1" dirty="0" smtClean="0"/>
              <a:t>"El </a:t>
            </a:r>
            <a:r>
              <a:rPr lang="es-ES_tradnl" i="1" dirty="0"/>
              <a:t>crowdsourcing es una actividad participativa online en la que un individuo, institución, organización sin ánimo de lucro o empresa propone a un grupo de individuos de conocimiento, heterogeneidad y número variable, la realización voluntaria de una tarea a través de una convocatorio abierta flexible. La realización de esta tarea, de complejidad y modularidad variable, y en la que la multitud debe participar aportando su trabajo, dinero, conocimiento y/o experiencia, siempre implica un beneficio </a:t>
            </a:r>
            <a:r>
              <a:rPr lang="es-ES_tradnl" i="1" dirty="0" err="1"/>
              <a:t>mútuo</a:t>
            </a:r>
            <a:r>
              <a:rPr lang="es-ES_tradnl" i="1" dirty="0"/>
              <a:t>. El usuario recibirá la satisfacción de una necesidad, sea esta económica, de reconocimiento social, de autoestima o de desarrollo de capacidades personales, mientras que el </a:t>
            </a:r>
            <a:r>
              <a:rPr lang="es-ES_tradnl" i="1" dirty="0" err="1"/>
              <a:t>crowdsourcer</a:t>
            </a:r>
            <a:r>
              <a:rPr lang="es-ES_tradnl" i="1" dirty="0"/>
              <a:t> obtendrá y utilizará en su beneficio la aportación del usuario, cuya forma dependerá del tipo de actividad realizada</a:t>
            </a:r>
            <a:r>
              <a:rPr lang="es-ES_tradnl" i="1" dirty="0" smtClean="0"/>
              <a:t>.”</a:t>
            </a:r>
            <a:endParaRPr lang="es-ES_tradnl" i="1" dirty="0"/>
          </a:p>
          <a:p>
            <a:pPr marL="0" indent="0" algn="ctr">
              <a:buNone/>
            </a:pPr>
            <a:endParaRPr lang="es-ES_tradnl" i="1" dirty="0" smtClean="0"/>
          </a:p>
          <a:p>
            <a:pPr marL="0" indent="0">
              <a:buNone/>
            </a:pPr>
            <a:endParaRPr lang="es-ES_tradnl" sz="2300" dirty="0" smtClean="0"/>
          </a:p>
          <a:p>
            <a:pPr marL="0" indent="0">
              <a:buNone/>
            </a:pPr>
            <a:r>
              <a:rPr lang="es-ES_tradnl" sz="2300" dirty="0" err="1" smtClean="0"/>
              <a:t>Estellés</a:t>
            </a:r>
            <a:r>
              <a:rPr lang="es-ES_tradnl" sz="2300" dirty="0" smtClean="0"/>
              <a:t>-Arolas</a:t>
            </a:r>
            <a:r>
              <a:rPr lang="es-ES_tradnl" sz="2300" dirty="0"/>
              <a:t>, E., &amp; González-Ladrón-de-Guevara, F. (2012). </a:t>
            </a:r>
            <a:r>
              <a:rPr lang="es-ES_tradnl" sz="2300" dirty="0" err="1"/>
              <a:t>Towards</a:t>
            </a:r>
            <a:r>
              <a:rPr lang="es-ES_tradnl" sz="2300" dirty="0"/>
              <a:t> </a:t>
            </a:r>
            <a:r>
              <a:rPr lang="es-ES_tradnl" sz="2300" dirty="0" err="1"/>
              <a:t>an</a:t>
            </a:r>
            <a:r>
              <a:rPr lang="es-ES_tradnl" sz="2300" dirty="0"/>
              <a:t> </a:t>
            </a:r>
            <a:r>
              <a:rPr lang="es-ES_tradnl" sz="2300" dirty="0" err="1"/>
              <a:t>integrated</a:t>
            </a:r>
            <a:r>
              <a:rPr lang="es-ES_tradnl" sz="2300" dirty="0"/>
              <a:t> crowdsourcing </a:t>
            </a:r>
            <a:r>
              <a:rPr lang="es-ES_tradnl" sz="2300" dirty="0" err="1"/>
              <a:t>definition</a:t>
            </a:r>
            <a:r>
              <a:rPr lang="es-ES_tradnl" sz="2300" dirty="0"/>
              <a:t>. </a:t>
            </a:r>
            <a:r>
              <a:rPr lang="es-ES_tradnl" sz="2300" i="1" dirty="0" err="1"/>
              <a:t>Journal</a:t>
            </a:r>
            <a:r>
              <a:rPr lang="es-ES_tradnl" sz="2300" i="1" dirty="0"/>
              <a:t> of </a:t>
            </a:r>
            <a:r>
              <a:rPr lang="es-ES_tradnl" sz="2300" i="1" dirty="0" err="1"/>
              <a:t>Information</a:t>
            </a:r>
            <a:r>
              <a:rPr lang="es-ES_tradnl" sz="2300" i="1" dirty="0"/>
              <a:t> </a:t>
            </a:r>
            <a:r>
              <a:rPr lang="es-ES_tradnl" sz="2300" i="1" dirty="0" err="1"/>
              <a:t>Science</a:t>
            </a:r>
            <a:r>
              <a:rPr lang="es-ES_tradnl" sz="2300" dirty="0"/>
              <a:t>, </a:t>
            </a:r>
            <a:r>
              <a:rPr lang="es-ES_tradnl" sz="2300" i="1" dirty="0"/>
              <a:t>38</a:t>
            </a:r>
            <a:r>
              <a:rPr lang="es-ES_tradnl" sz="2300" dirty="0"/>
              <a:t>(2), 189–200. http://</a:t>
            </a:r>
            <a:r>
              <a:rPr lang="es-ES_tradnl" sz="2300" dirty="0" err="1"/>
              <a:t>doi.org</a:t>
            </a:r>
            <a:r>
              <a:rPr lang="es-ES_tradnl" sz="2300" dirty="0"/>
              <a:t>/10.1177/0165551512437638</a:t>
            </a:r>
          </a:p>
          <a:p>
            <a:pPr marL="0" indent="0" algn="ctr">
              <a:buNone/>
            </a:pPr>
            <a:endParaRPr lang="es-ES_tradnl" i="1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664007" cy="9942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132" y="274638"/>
            <a:ext cx="1385668" cy="56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9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Crowdsourcing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s-ES_tradnl" i="1" dirty="0" smtClean="0"/>
              <a:t>"</a:t>
            </a:r>
            <a:r>
              <a:rPr lang="es-ES_tradnl" i="1" dirty="0" smtClean="0">
                <a:solidFill>
                  <a:srgbClr val="FF0000"/>
                </a:solidFill>
              </a:rPr>
              <a:t>El </a:t>
            </a:r>
            <a:r>
              <a:rPr lang="es-ES_tradnl" i="1" dirty="0">
                <a:solidFill>
                  <a:srgbClr val="FF0000"/>
                </a:solidFill>
              </a:rPr>
              <a:t>crowdsourcing es una actividad participativa online en la que un individuo, institución, organización sin ánimo de lucro o empresa propone a un grupo de individuos de conocimiento, heterogeneidad y número variable, la realización voluntaria de una tarea a través de una convocatorio abierta flexible</a:t>
            </a:r>
            <a:r>
              <a:rPr lang="es-ES_tradnl" i="1" dirty="0"/>
              <a:t>. La realización de esta tarea, de complejidad y modularidad variable, y en la que la multitud debe participar aportando su trabajo, dinero, conocimiento y/o experiencia, siempre implica un beneficio </a:t>
            </a:r>
            <a:r>
              <a:rPr lang="es-ES_tradnl" i="1" dirty="0" err="1"/>
              <a:t>mútuo</a:t>
            </a:r>
            <a:r>
              <a:rPr lang="es-ES_tradnl" i="1" dirty="0"/>
              <a:t>. El usuario recibirá la satisfacción de una necesidad, sea esta económica, de reconocimiento social, de autoestima o de desarrollo de capacidades personales, mientras que el </a:t>
            </a:r>
            <a:r>
              <a:rPr lang="es-ES_tradnl" i="1" dirty="0" err="1"/>
              <a:t>crowdsourcer</a:t>
            </a:r>
            <a:r>
              <a:rPr lang="es-ES_tradnl" i="1" dirty="0"/>
              <a:t> obtendrá y utilizará en su beneficio la aportación del usuario, cuya forma dependerá del tipo de actividad realizada</a:t>
            </a:r>
            <a:r>
              <a:rPr lang="es-ES_tradnl" i="1" dirty="0" smtClean="0"/>
              <a:t>.”</a:t>
            </a:r>
            <a:endParaRPr lang="es-ES_tradnl" i="1" dirty="0"/>
          </a:p>
          <a:p>
            <a:pPr marL="0" indent="0" algn="ctr">
              <a:buNone/>
            </a:pPr>
            <a:endParaRPr lang="es-ES_tradnl" i="1" dirty="0" smtClean="0"/>
          </a:p>
          <a:p>
            <a:pPr marL="0" indent="0">
              <a:buNone/>
            </a:pPr>
            <a:endParaRPr lang="es-ES_tradnl" sz="2300" dirty="0" smtClean="0"/>
          </a:p>
          <a:p>
            <a:pPr marL="0" indent="0">
              <a:buNone/>
            </a:pPr>
            <a:r>
              <a:rPr lang="es-ES_tradnl" sz="2300" dirty="0" err="1" smtClean="0"/>
              <a:t>Estellés</a:t>
            </a:r>
            <a:r>
              <a:rPr lang="es-ES_tradnl" sz="2300" dirty="0" smtClean="0"/>
              <a:t>-Arolas</a:t>
            </a:r>
            <a:r>
              <a:rPr lang="es-ES_tradnl" sz="2300" dirty="0"/>
              <a:t>, E., &amp; González-Ladrón-de-Guevara, F. (2012). </a:t>
            </a:r>
            <a:r>
              <a:rPr lang="es-ES_tradnl" sz="2300" dirty="0" err="1"/>
              <a:t>Towards</a:t>
            </a:r>
            <a:r>
              <a:rPr lang="es-ES_tradnl" sz="2300" dirty="0"/>
              <a:t> </a:t>
            </a:r>
            <a:r>
              <a:rPr lang="es-ES_tradnl" sz="2300" dirty="0" err="1"/>
              <a:t>an</a:t>
            </a:r>
            <a:r>
              <a:rPr lang="es-ES_tradnl" sz="2300" dirty="0"/>
              <a:t> </a:t>
            </a:r>
            <a:r>
              <a:rPr lang="es-ES_tradnl" sz="2300" dirty="0" err="1"/>
              <a:t>integrated</a:t>
            </a:r>
            <a:r>
              <a:rPr lang="es-ES_tradnl" sz="2300" dirty="0"/>
              <a:t> crowdsourcing </a:t>
            </a:r>
            <a:r>
              <a:rPr lang="es-ES_tradnl" sz="2300" dirty="0" err="1"/>
              <a:t>definition</a:t>
            </a:r>
            <a:r>
              <a:rPr lang="es-ES_tradnl" sz="2300" dirty="0"/>
              <a:t>. </a:t>
            </a:r>
            <a:r>
              <a:rPr lang="es-ES_tradnl" sz="2300" i="1" dirty="0" err="1"/>
              <a:t>Journal</a:t>
            </a:r>
            <a:r>
              <a:rPr lang="es-ES_tradnl" sz="2300" i="1" dirty="0"/>
              <a:t> of </a:t>
            </a:r>
            <a:r>
              <a:rPr lang="es-ES_tradnl" sz="2300" i="1" dirty="0" err="1"/>
              <a:t>Information</a:t>
            </a:r>
            <a:r>
              <a:rPr lang="es-ES_tradnl" sz="2300" i="1" dirty="0"/>
              <a:t> </a:t>
            </a:r>
            <a:r>
              <a:rPr lang="es-ES_tradnl" sz="2300" i="1" dirty="0" err="1"/>
              <a:t>Science</a:t>
            </a:r>
            <a:r>
              <a:rPr lang="es-ES_tradnl" sz="2300" dirty="0"/>
              <a:t>, </a:t>
            </a:r>
            <a:r>
              <a:rPr lang="es-ES_tradnl" sz="2300" i="1" dirty="0"/>
              <a:t>38</a:t>
            </a:r>
            <a:r>
              <a:rPr lang="es-ES_tradnl" sz="2300" dirty="0"/>
              <a:t>(2), 189–200. http://</a:t>
            </a:r>
            <a:r>
              <a:rPr lang="es-ES_tradnl" sz="2300" dirty="0" err="1"/>
              <a:t>doi.org</a:t>
            </a:r>
            <a:r>
              <a:rPr lang="es-ES_tradnl" sz="2300" dirty="0"/>
              <a:t>/10.1177/0165551512437638</a:t>
            </a:r>
          </a:p>
          <a:p>
            <a:pPr marL="0" indent="0" algn="ctr">
              <a:buNone/>
            </a:pPr>
            <a:endParaRPr lang="es-ES_tradnl" i="1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664007" cy="9942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132" y="274638"/>
            <a:ext cx="1385668" cy="56725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94229" y="1519319"/>
            <a:ext cx="7652824" cy="50783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sx="104000" sy="104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_tradnl" sz="3600" i="1" dirty="0"/>
              <a:t>El crowdsourcing es una actividad participativa online en la que un individuo, institución, organización sin ánimo de lucro o empresa propone a un grupo de individuos </a:t>
            </a:r>
            <a:r>
              <a:rPr lang="es-ES_tradnl" sz="3600" i="1" dirty="0">
                <a:solidFill>
                  <a:srgbClr val="FF0000"/>
                </a:solidFill>
              </a:rPr>
              <a:t>de conocimiento, heterogeneidad y número variable, la realización voluntaria de una tarea </a:t>
            </a:r>
            <a:r>
              <a:rPr lang="es-ES_tradnl" sz="3600" i="1" dirty="0"/>
              <a:t>a través de una convocatorio abierta flexible.</a:t>
            </a:r>
            <a:endParaRPr lang="es-ES_tradnl" sz="3600" dirty="0"/>
          </a:p>
        </p:txBody>
      </p:sp>
    </p:spTree>
    <p:extLst>
      <p:ext uri="{BB962C8B-B14F-4D97-AF65-F5344CB8AC3E}">
        <p14:creationId xmlns:p14="http://schemas.microsoft.com/office/powerpoint/2010/main" val="3644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Crowdsourcing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s-ES_tradnl" i="1" dirty="0" smtClean="0"/>
              <a:t>"El </a:t>
            </a:r>
            <a:r>
              <a:rPr lang="es-ES_tradnl" i="1" dirty="0"/>
              <a:t>crowdsourcing es una actividad participativa online en la que un individuo, institución, organización sin ánimo de lucro o empresa propone a un grupo de individuos de conocimiento, heterogeneidad y número variable, la realización voluntaria de una tarea a través de una convocatorio abierta flexible. </a:t>
            </a:r>
            <a:r>
              <a:rPr lang="es-ES_tradnl" i="1" dirty="0">
                <a:solidFill>
                  <a:srgbClr val="FF0000"/>
                </a:solidFill>
              </a:rPr>
              <a:t>La realización de esta tarea, de complejidad y modularidad variable, y en la que la multitud debe participar aportando su trabajo, dinero, conocimiento y/o experiencia, siempre implica un beneficio </a:t>
            </a:r>
            <a:r>
              <a:rPr lang="es-ES_tradnl" i="1" dirty="0" err="1">
                <a:solidFill>
                  <a:srgbClr val="FF0000"/>
                </a:solidFill>
              </a:rPr>
              <a:t>mútuo</a:t>
            </a:r>
            <a:r>
              <a:rPr lang="es-ES_tradnl" i="1" dirty="0">
                <a:solidFill>
                  <a:srgbClr val="FF0000"/>
                </a:solidFill>
              </a:rPr>
              <a:t>.</a:t>
            </a:r>
            <a:r>
              <a:rPr lang="es-ES_tradnl" i="1" dirty="0"/>
              <a:t> El usuario recibirá la satisfacción de una necesidad, sea esta económica, de reconocimiento social, de autoestima o de desarrollo de capacidades personales, mientras que el </a:t>
            </a:r>
            <a:r>
              <a:rPr lang="es-ES_tradnl" i="1" dirty="0" err="1"/>
              <a:t>crowdsourcer</a:t>
            </a:r>
            <a:r>
              <a:rPr lang="es-ES_tradnl" i="1" dirty="0"/>
              <a:t> obtendrá y utilizará en su beneficio la aportación del usuario, cuya forma dependerá del tipo de actividad realizada</a:t>
            </a:r>
            <a:r>
              <a:rPr lang="es-ES_tradnl" i="1" dirty="0" smtClean="0"/>
              <a:t>.”</a:t>
            </a:r>
            <a:endParaRPr lang="es-ES_tradnl" i="1" dirty="0"/>
          </a:p>
          <a:p>
            <a:pPr marL="0" indent="0" algn="ctr">
              <a:buNone/>
            </a:pPr>
            <a:endParaRPr lang="es-ES_tradnl" i="1" dirty="0" smtClean="0"/>
          </a:p>
          <a:p>
            <a:pPr marL="0" indent="0">
              <a:buNone/>
            </a:pPr>
            <a:endParaRPr lang="es-ES_tradnl" sz="2300" dirty="0" smtClean="0"/>
          </a:p>
          <a:p>
            <a:pPr marL="0" indent="0">
              <a:buNone/>
            </a:pPr>
            <a:r>
              <a:rPr lang="es-ES_tradnl" sz="2300" dirty="0" err="1" smtClean="0"/>
              <a:t>Estellés</a:t>
            </a:r>
            <a:r>
              <a:rPr lang="es-ES_tradnl" sz="2300" dirty="0" smtClean="0"/>
              <a:t>-Arolas</a:t>
            </a:r>
            <a:r>
              <a:rPr lang="es-ES_tradnl" sz="2300" dirty="0"/>
              <a:t>, E., &amp; González-Ladrón-de-Guevara, F. (2012). </a:t>
            </a:r>
            <a:r>
              <a:rPr lang="es-ES_tradnl" sz="2300" dirty="0" err="1"/>
              <a:t>Towards</a:t>
            </a:r>
            <a:r>
              <a:rPr lang="es-ES_tradnl" sz="2300" dirty="0"/>
              <a:t> </a:t>
            </a:r>
            <a:r>
              <a:rPr lang="es-ES_tradnl" sz="2300" dirty="0" err="1"/>
              <a:t>an</a:t>
            </a:r>
            <a:r>
              <a:rPr lang="es-ES_tradnl" sz="2300" dirty="0"/>
              <a:t> </a:t>
            </a:r>
            <a:r>
              <a:rPr lang="es-ES_tradnl" sz="2300" dirty="0" err="1"/>
              <a:t>integrated</a:t>
            </a:r>
            <a:r>
              <a:rPr lang="es-ES_tradnl" sz="2300" dirty="0"/>
              <a:t> crowdsourcing </a:t>
            </a:r>
            <a:r>
              <a:rPr lang="es-ES_tradnl" sz="2300" dirty="0" err="1"/>
              <a:t>definition</a:t>
            </a:r>
            <a:r>
              <a:rPr lang="es-ES_tradnl" sz="2300" dirty="0"/>
              <a:t>. </a:t>
            </a:r>
            <a:r>
              <a:rPr lang="es-ES_tradnl" sz="2300" i="1" dirty="0" err="1"/>
              <a:t>Journal</a:t>
            </a:r>
            <a:r>
              <a:rPr lang="es-ES_tradnl" sz="2300" i="1" dirty="0"/>
              <a:t> of </a:t>
            </a:r>
            <a:r>
              <a:rPr lang="es-ES_tradnl" sz="2300" i="1" dirty="0" err="1"/>
              <a:t>Information</a:t>
            </a:r>
            <a:r>
              <a:rPr lang="es-ES_tradnl" sz="2300" i="1" dirty="0"/>
              <a:t> </a:t>
            </a:r>
            <a:r>
              <a:rPr lang="es-ES_tradnl" sz="2300" i="1" dirty="0" err="1"/>
              <a:t>Science</a:t>
            </a:r>
            <a:r>
              <a:rPr lang="es-ES_tradnl" sz="2300" dirty="0"/>
              <a:t>, </a:t>
            </a:r>
            <a:r>
              <a:rPr lang="es-ES_tradnl" sz="2300" i="1" dirty="0"/>
              <a:t>38</a:t>
            </a:r>
            <a:r>
              <a:rPr lang="es-ES_tradnl" sz="2300" dirty="0"/>
              <a:t>(2), 189–200. http://</a:t>
            </a:r>
            <a:r>
              <a:rPr lang="es-ES_tradnl" sz="2300" dirty="0" err="1"/>
              <a:t>doi.org</a:t>
            </a:r>
            <a:r>
              <a:rPr lang="es-ES_tradnl" sz="2300" dirty="0"/>
              <a:t>/10.1177/0165551512437638</a:t>
            </a:r>
          </a:p>
          <a:p>
            <a:pPr marL="0" indent="0" algn="ctr">
              <a:buNone/>
            </a:pPr>
            <a:endParaRPr lang="es-ES_tradnl" i="1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664007" cy="9942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132" y="274638"/>
            <a:ext cx="1385668" cy="56725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94229" y="1519319"/>
            <a:ext cx="7652824" cy="34163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sx="104000" sy="104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_tradnl" sz="3600" i="1" dirty="0"/>
              <a:t>La realización de esta tarea, de </a:t>
            </a:r>
            <a:r>
              <a:rPr lang="es-ES_tradnl" sz="3600" i="1" dirty="0">
                <a:solidFill>
                  <a:srgbClr val="FF0000"/>
                </a:solidFill>
              </a:rPr>
              <a:t>complejidad y modularidad variable</a:t>
            </a:r>
            <a:r>
              <a:rPr lang="es-ES_tradnl" sz="3600" i="1" dirty="0"/>
              <a:t>, y en la que la multitud debe participar aportando su trabajo, dinero, conocimiento y/o experiencia, siempre </a:t>
            </a:r>
            <a:r>
              <a:rPr lang="es-ES_tradnl" sz="3600" i="1" dirty="0">
                <a:solidFill>
                  <a:srgbClr val="FF0000"/>
                </a:solidFill>
              </a:rPr>
              <a:t>implica un beneficio </a:t>
            </a:r>
            <a:r>
              <a:rPr lang="es-ES_tradnl" sz="3600" i="1" dirty="0" err="1">
                <a:solidFill>
                  <a:srgbClr val="FF0000"/>
                </a:solidFill>
              </a:rPr>
              <a:t>mútuo</a:t>
            </a:r>
            <a:r>
              <a:rPr lang="es-ES_tradnl" sz="3600" i="1" dirty="0">
                <a:solidFill>
                  <a:srgbClr val="FF0000"/>
                </a:solidFill>
              </a:rPr>
              <a:t>.</a:t>
            </a:r>
            <a:endParaRPr lang="es-ES_tradnl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74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1713</Words>
  <Application>Microsoft Macintosh PowerPoint</Application>
  <PresentationFormat>On-screen Show (4:3)</PresentationFormat>
  <Paragraphs>150</Paragraphs>
  <Slides>31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Calibri</vt:lpstr>
      <vt:lpstr>Arial</vt:lpstr>
      <vt:lpstr>Tema de Office</vt:lpstr>
      <vt:lpstr>PowerPoint Presentation</vt:lpstr>
      <vt:lpstr>ReCapcha: la masa que digitaliza</vt:lpstr>
      <vt:lpstr>Waze: la masa que mapea</vt:lpstr>
      <vt:lpstr>Amazon Mechanical Turk</vt:lpstr>
      <vt:lpstr>Amazon Mechanical Turk</vt:lpstr>
      <vt:lpstr>Amazon Mechanical Turk</vt:lpstr>
      <vt:lpstr>Crowdsourcing</vt:lpstr>
      <vt:lpstr>Crowdsourcing</vt:lpstr>
      <vt:lpstr>Crowdsourcing</vt:lpstr>
      <vt:lpstr>Crowdsourcing</vt:lpstr>
      <vt:lpstr>En ciencia, y con académicos</vt:lpstr>
      <vt:lpstr>En ciencia, y con amateurs</vt:lpstr>
      <vt:lpstr>PowerPoint Presentation</vt:lpstr>
      <vt:lpstr>En ciencia, y con amateurs</vt:lpstr>
      <vt:lpstr>PowerPoint Presentation</vt:lpstr>
      <vt:lpstr>En ciencia, y con amateurs</vt:lpstr>
      <vt:lpstr>PowerPoint Presentation</vt:lpstr>
      <vt:lpstr>Ciencia ciudadana</vt:lpstr>
      <vt:lpstr>Ciencia ciudadana</vt:lpstr>
      <vt:lpstr>Ciencia ciudadana</vt:lpstr>
      <vt:lpstr>Ciencia ciudadana</vt:lpstr>
      <vt:lpstr>El ciudadano científico …</vt:lpstr>
      <vt:lpstr>El ciudadano científico …</vt:lpstr>
      <vt:lpstr>PowerPoint Presentation</vt:lpstr>
      <vt:lpstr>PowerPoint Presentation</vt:lpstr>
      <vt:lpstr>Colaboratorio (científico)</vt:lpstr>
      <vt:lpstr>Colaboratorio (usuario)</vt:lpstr>
      <vt:lpstr>PowerPoint Presentation</vt:lpstr>
      <vt:lpstr>Gamification / Ludificación</vt:lpstr>
      <vt:lpstr>PowerPoint Presentation</vt:lpstr>
      <vt:lpstr>PowerPoint Presentation</vt:lpstr>
    </vt:vector>
  </TitlesOfParts>
  <Company>Universidad Nacional de la Plata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Transformando la tarea científica en un juego masivo</dc:title>
  <dc:creator>Alejandro Fernandez</dc:creator>
  <cp:lastModifiedBy>Microsoft Office User</cp:lastModifiedBy>
  <cp:revision>41</cp:revision>
  <dcterms:created xsi:type="dcterms:W3CDTF">2015-08-08T20:44:03Z</dcterms:created>
  <dcterms:modified xsi:type="dcterms:W3CDTF">2016-08-23T15:56:39Z</dcterms:modified>
</cp:coreProperties>
</file>